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5" r:id="rId3"/>
    <p:sldId id="271" r:id="rId4"/>
    <p:sldId id="268" r:id="rId5"/>
    <p:sldId id="269" r:id="rId6"/>
    <p:sldId id="272" r:id="rId7"/>
    <p:sldId id="274" r:id="rId8"/>
  </p:sldIdLst>
  <p:sldSz cx="9144000" cy="6858000" type="screen4x3"/>
  <p:notesSz cx="6662738" cy="9832975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DDD"/>
    <a:srgbClr val="990000"/>
    <a:srgbClr val="C73238"/>
    <a:srgbClr val="CC3300"/>
    <a:srgbClr val="969696"/>
    <a:srgbClr val="0D6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8" autoAdjust="0"/>
    <p:restoredTop sz="81054" autoAdjust="0"/>
  </p:normalViewPr>
  <p:slideViewPr>
    <p:cSldViewPr>
      <p:cViewPr>
        <p:scale>
          <a:sx n="100" d="100"/>
          <a:sy n="100" d="100"/>
        </p:scale>
        <p:origin x="-36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947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46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3" y="0"/>
            <a:ext cx="28606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63588"/>
            <a:ext cx="48260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689475"/>
            <a:ext cx="48196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46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3" y="9302750"/>
            <a:ext cx="286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42950"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464CF8-3FB4-4ECC-8F21-AA5084D93A2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993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3288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572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6575" algn="l" defTabSz="7429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/>
              <a:t>Talmanus:</a:t>
            </a:r>
          </a:p>
          <a:p>
            <a:r>
              <a:rPr lang="sv-SE" smtClean="0"/>
              <a:t>OBS att Delrapportens text kan användas här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/>
              <a:t>Talmanus:</a:t>
            </a:r>
          </a:p>
          <a:p>
            <a:r>
              <a:rPr lang="sv-SE" smtClean="0"/>
              <a:t>OBS att Delrapportens text kan användas här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/>
              <a:t>Talmanus:</a:t>
            </a:r>
          </a:p>
          <a:p>
            <a:r>
              <a:rPr lang="sv-SE" smtClean="0"/>
              <a:t>OBS att Delrapportens text kan användas här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/>
              <a:t>Talmanus:</a:t>
            </a:r>
          </a:p>
          <a:p>
            <a:r>
              <a:rPr lang="sv-SE" smtClean="0"/>
              <a:t>OBS att Delrapportens text kan användas här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/>
              <a:t>Talmanus:</a:t>
            </a:r>
          </a:p>
          <a:p>
            <a:r>
              <a:rPr lang="sv-SE" smtClean="0"/>
              <a:t>OBS att Delrapportens text kan användas här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63588"/>
            <a:ext cx="4822825" cy="3616325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mtClean="0"/>
              <a:t>Talmanus:</a:t>
            </a:r>
          </a:p>
          <a:p>
            <a:r>
              <a:rPr lang="sv-SE" smtClean="0"/>
              <a:t>OBS att Delrapportens text kan användas här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8000" indent="-108000">
              <a:buSzPct val="100000"/>
              <a:buFont typeface="Arial" pitchFamily="34" charset="0"/>
              <a:buChar char="•"/>
              <a:defRPr/>
            </a:lvl1pPr>
            <a:lvl2pPr marL="360000" indent="-108000">
              <a:buSzPct val="80000"/>
              <a:buFont typeface="Arial" pitchFamily="34" charset="0"/>
              <a:buChar char="–"/>
              <a:defRPr/>
            </a:lvl2pPr>
            <a:lvl3pPr marL="720000" indent="-108000">
              <a:buSzPct val="85000"/>
              <a:buFont typeface="Arial" pitchFamily="34" charset="0"/>
              <a:buChar char="•"/>
              <a:defRPr/>
            </a:lvl3pPr>
            <a:lvl4pPr marL="1080000" indent="-108000">
              <a:buSzPct val="75000"/>
              <a:buFont typeface="Arial" pitchFamily="34" charset="0"/>
              <a:buChar char="–"/>
              <a:defRPr/>
            </a:lvl4pPr>
            <a:lvl5pPr marL="1440000" indent="-108000">
              <a:buSzPct val="75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C75520E4-5FE4-460F-8CA8-F4D9C1F1A0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FFC73-9833-4468-8EF7-2B45412863C0}" type="datetimeFigureOut">
              <a:rPr lang="sv-SE"/>
              <a:pPr>
                <a:defRPr/>
              </a:pPr>
              <a:t>2015-03-18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1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BILD </a:t>
            </a:r>
            <a:fld id="{3501624A-771D-436A-8654-D937543D6B8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EB31E-06A8-41E5-B172-EED8837C6D5A}" type="datetimeFigureOut">
              <a:rPr lang="sv-SE"/>
              <a:pPr>
                <a:defRPr/>
              </a:pPr>
              <a:t>2015-03-18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1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15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288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sv-SE"/>
              <a:t>BILD </a:t>
            </a:r>
            <a:fld id="{4FD48BCB-7423-40FD-8CCD-85E205D6F3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29" name="Picture 11" descr="NLL_2rad_180d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078538"/>
            <a:ext cx="117316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5113" y="115888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E0BCD0-EF03-4316-8924-50373CD2C3F2}" type="datetimeFigureOut">
              <a:rPr lang="sv-SE"/>
              <a:pPr>
                <a:defRPr/>
              </a:pPr>
              <a:t>2015-03-18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0" fontAlgn="base" hangingPunct="0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873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ubrik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7596188" cy="2376488"/>
          </a:xfrm>
          <a:solidFill>
            <a:srgbClr val="990000"/>
          </a:solidFill>
        </p:spPr>
        <p:txBody>
          <a:bodyPr/>
          <a:lstStyle/>
          <a:p>
            <a:r>
              <a:rPr lang="sv-SE" sz="320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sv-SE" sz="3600" smtClean="0">
                <a:solidFill>
                  <a:srgbClr val="FFFFFF"/>
                </a:solidFill>
                <a:latin typeface="Arial Narrow" pitchFamily="34" charset="0"/>
              </a:rPr>
              <a:t>Om- och tillbyggnad</a:t>
            </a:r>
            <a:r>
              <a:rPr lang="sv-SE" smtClean="0">
                <a:solidFill>
                  <a:srgbClr val="FFFFFF"/>
                </a:solidFill>
                <a:latin typeface="Arial Narrow" pitchFamily="34" charset="0"/>
              </a:rPr>
              <a:t/>
            </a:r>
            <a:br>
              <a:rPr lang="sv-SE" smtClean="0">
                <a:solidFill>
                  <a:srgbClr val="FFFFFF"/>
                </a:solidFill>
                <a:latin typeface="Arial Narrow" pitchFamily="34" charset="0"/>
              </a:rPr>
            </a:br>
            <a:r>
              <a:rPr lang="sv-SE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sv-SE" sz="6000" b="1" smtClean="0">
                <a:solidFill>
                  <a:srgbClr val="FFFFFF"/>
                </a:solidFill>
                <a:latin typeface="Arial Narrow" pitchFamily="34" charset="0"/>
              </a:rPr>
              <a:t>Sunderby sjukhus</a:t>
            </a:r>
          </a:p>
        </p:txBody>
      </p:sp>
      <p:sp>
        <p:nvSpPr>
          <p:cNvPr id="2052" name="textruta 3"/>
          <p:cNvSpPr txBox="1">
            <a:spLocks noChangeArrowheads="1"/>
          </p:cNvSpPr>
          <p:nvPr/>
        </p:nvSpPr>
        <p:spPr bwMode="auto">
          <a:xfrm>
            <a:off x="900113" y="3267075"/>
            <a:ext cx="7561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600" dirty="0" smtClean="0">
                <a:solidFill>
                  <a:schemeClr val="tx2"/>
                </a:solidFill>
              </a:rPr>
              <a:t>Huvudskyddsombud 150319</a:t>
            </a:r>
            <a:endParaRPr lang="sv-SE" sz="3600" dirty="0">
              <a:solidFill>
                <a:schemeClr val="tx2"/>
              </a:solidFill>
            </a:endParaRPr>
          </a:p>
        </p:txBody>
      </p:sp>
      <p:sp>
        <p:nvSpPr>
          <p:cNvPr id="2053" name="Platshållare för sidfot 8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2054" name="Platshållare för bildnummer 9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DB42FC-7060-4897-8BF6-52BEBD30F232}" type="slidenum">
              <a:rPr lang="sv-SE" sz="1000">
                <a:solidFill>
                  <a:srgbClr val="969696"/>
                </a:solidFill>
              </a:rPr>
              <a:pPr/>
              <a:t>1</a:t>
            </a:fld>
            <a:endParaRPr lang="sv-SE" sz="100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484438" y="223838"/>
            <a:ext cx="511189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Beslut i LS 150304   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2EECB0-737D-4E52-BEE7-D8149AF08C51}" type="slidenum">
              <a:rPr lang="sv-SE" sz="1000">
                <a:solidFill>
                  <a:srgbClr val="969696"/>
                </a:solidFill>
              </a:rPr>
              <a:pPr/>
              <a:t>2</a:t>
            </a:fld>
            <a:endParaRPr lang="sv-SE" sz="100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900113" y="1484784"/>
            <a:ext cx="72002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Inriktningsbeslut om planering/anbud för projektering av etapp D/E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Beslutet gäller tillbyggnad i fyra plan á 1500 m2, totalt 6000 m2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Beslutsprocessen är i tre steg: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>
                <a:solidFill>
                  <a:srgbClr val="00B050"/>
                </a:solidFill>
              </a:rPr>
              <a:t>Inriktningsbeslut för planering/anbud för projektering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>
                <a:solidFill>
                  <a:schemeClr val="tx2"/>
                </a:solidFill>
              </a:rPr>
              <a:t>Beslut om projektering och åtgärder för tillfälliga ombyggnationer/lösningar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smtClean="0">
                <a:solidFill>
                  <a:schemeClr val="tx2"/>
                </a:solidFill>
              </a:rPr>
              <a:t>Beslut om fastighetsinvestering</a:t>
            </a:r>
          </a:p>
          <a:p>
            <a:pPr marL="514350" indent="-514350">
              <a:buFont typeface="+mj-lt"/>
              <a:buAutoNum type="arabicPeriod"/>
            </a:pPr>
            <a:endParaRPr lang="sv-SE" dirty="0" smtClean="0">
              <a:solidFill>
                <a:schemeClr val="tx2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484438" y="223838"/>
            <a:ext cx="511189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Grov skiss nuvarande förslag   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2EECB0-737D-4E52-BEE7-D8149AF08C51}" type="slidenum">
              <a:rPr lang="sv-SE" sz="1000">
                <a:solidFill>
                  <a:srgbClr val="969696"/>
                </a:solidFill>
              </a:rPr>
              <a:pPr/>
              <a:t>3</a:t>
            </a:fld>
            <a:endParaRPr lang="sv-SE" sz="100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pic>
        <p:nvPicPr>
          <p:cNvPr id="1026" name="Picture 2" descr="\\nll.se\hemkataloger\katalog1\karlin01\USF\Skrivbord\Plan 5 15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05" y="980733"/>
            <a:ext cx="5963483" cy="489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6300192" y="1484784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tx2"/>
                </a:solidFill>
              </a:rPr>
              <a:t>Plan 5  - ett förslag på planlösning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 smtClean="0">
                <a:solidFill>
                  <a:schemeClr val="tx2"/>
                </a:solidFill>
              </a:rPr>
              <a:t>Prioriteringar inom varje enhet</a:t>
            </a:r>
            <a:endParaRPr lang="sv-S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rgbClr val="FFFFFF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256656" y="223838"/>
            <a:ext cx="547260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rgbClr val="FFFFFF"/>
                </a:solidFill>
              </a:rPr>
              <a:t>Vad händer nu?    </a:t>
            </a:r>
            <a:endParaRPr lang="sv-SE" sz="3000" dirty="0">
              <a:solidFill>
                <a:srgbClr val="FFFFFF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2EECB0-737D-4E52-BEE7-D8149AF08C51}" type="slidenum">
              <a:rPr lang="sv-SE" sz="1000">
                <a:solidFill>
                  <a:srgbClr val="969696"/>
                </a:solidFill>
              </a:rPr>
              <a:pPr/>
              <a:t>4</a:t>
            </a:fld>
            <a:endParaRPr lang="sv-SE" sz="100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>
              <a:solidFill>
                <a:srgbClr val="003399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919957" y="1556792"/>
            <a:ext cx="74500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Arbetsgrupperna inom D/E startar igen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Stort arbete att minska lokalprogrammen inom varje verksamhet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Prioriteringar kommer att bli nödvändiga och där är arbetsgrupper och ledning viktig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Tidplanen är beroende av i vilken takt verksamheten kan delta och lägga arbete på planeringen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Grov tidplan upprättas efter dialog med verksamheterna</a:t>
            </a:r>
          </a:p>
        </p:txBody>
      </p:sp>
    </p:spTree>
    <p:extLst>
      <p:ext uri="{BB962C8B-B14F-4D97-AF65-F5344CB8AC3E}">
        <p14:creationId xmlns:p14="http://schemas.microsoft.com/office/powerpoint/2010/main" val="23547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rgbClr val="FFFFFF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2EECB0-737D-4E52-BEE7-D8149AF08C51}" type="slidenum">
              <a:rPr lang="sv-SE" sz="1000">
                <a:solidFill>
                  <a:srgbClr val="969696"/>
                </a:solidFill>
              </a:rPr>
              <a:pPr/>
              <a:t>5</a:t>
            </a:fld>
            <a:endParaRPr lang="sv-SE" sz="100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>
              <a:solidFill>
                <a:srgbClr val="003399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267744" y="250359"/>
            <a:ext cx="52565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Verksamhet under ombyggnad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00113" y="1412776"/>
            <a:ext cx="74500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Detta arbete sker parallellt och har redan startat med grov probleminventering.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Vi behöver, så långt det är möjligt, få en bild av hur bygget påverkar verksamheten och hur verksamheten påverkar bygget?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Vissa risker är generella och andra kan vara väldigt specifika för en del av en verksamhet.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Oerhört viktigt att i planeringsarbetet tänka parallella spår – hur blir detta långsiktigt och hur påverkar det kortsiktigt under bygget?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rgbClr val="FFFFFF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rgbClr val="FFFFFF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1000">
                <a:solidFill>
                  <a:srgbClr val="969696"/>
                </a:solidFill>
              </a:rPr>
              <a:t>BILD </a:t>
            </a:r>
            <a:fld id="{C62EECB0-737D-4E52-BEE7-D8149AF08C51}" type="slidenum">
              <a:rPr lang="sv-SE" sz="1000">
                <a:solidFill>
                  <a:srgbClr val="969696"/>
                </a:solidFill>
              </a:rPr>
              <a:pPr/>
              <a:t>6</a:t>
            </a:fld>
            <a:endParaRPr lang="sv-SE" sz="100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>
              <a:solidFill>
                <a:srgbClr val="003399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699792" y="250359"/>
            <a:ext cx="48245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Etapp B – Psykiatrin 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043608" y="1484784"/>
            <a:ext cx="73780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Planeringen är redovisad och diskuterad </a:t>
            </a:r>
            <a:r>
              <a:rPr lang="sv-SE" smtClean="0">
                <a:solidFill>
                  <a:schemeClr val="tx2"/>
                </a:solidFill>
              </a:rPr>
              <a:t>med verksamhetsledningen</a:t>
            </a:r>
            <a:endParaRPr lang="sv-SE" dirty="0" smtClean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Ritning finns för Beroendecentrum i befintligt hus, plan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Under våren sker planering för hela etapp B för att se placering och samband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Hur driva verksamheten under bygget?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2"/>
                </a:solidFill>
              </a:rPr>
              <a:t>Beslut om B1 lyfts till LS 150617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 bwMode="auto">
          <a:xfrm>
            <a:off x="0" y="223838"/>
            <a:ext cx="8421688" cy="504825"/>
          </a:xfrm>
          <a:prstGeom prst="rect">
            <a:avLst/>
          </a:prstGeom>
          <a:solidFill>
            <a:srgbClr val="99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Om- och tillbyggnad</a:t>
            </a:r>
            <a:b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</a:br>
            <a:r>
              <a:rPr lang="sv-SE" sz="1400" dirty="0" smtClean="0">
                <a:solidFill>
                  <a:schemeClr val="accent3"/>
                </a:solidFill>
                <a:latin typeface="Arial Narrow" pitchFamily="34" charset="0"/>
              </a:rPr>
              <a:t>   </a:t>
            </a:r>
            <a:r>
              <a:rPr lang="sv-SE" sz="1400" b="1" dirty="0" smtClean="0">
                <a:solidFill>
                  <a:schemeClr val="accent3"/>
                </a:solidFill>
                <a:latin typeface="Arial Narrow" pitchFamily="34" charset="0"/>
              </a:rPr>
              <a:t>Sunderby sjukhus</a:t>
            </a:r>
            <a:endParaRPr lang="sv-SE" sz="1400" b="1" dirty="0">
              <a:solidFill>
                <a:schemeClr val="accent3"/>
              </a:solidFill>
              <a:latin typeface="Arial Narrow" pitchFamily="34" charset="0"/>
            </a:endParaRPr>
          </a:p>
        </p:txBody>
      </p:sp>
      <p:sp>
        <p:nvSpPr>
          <p:cNvPr id="3075" name="textruta 2"/>
          <p:cNvSpPr txBox="1">
            <a:spLocks noChangeArrowheads="1"/>
          </p:cNvSpPr>
          <p:nvPr/>
        </p:nvSpPr>
        <p:spPr bwMode="auto">
          <a:xfrm>
            <a:off x="2484438" y="223838"/>
            <a:ext cx="57599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v-SE" sz="3000" dirty="0" smtClean="0">
                <a:solidFill>
                  <a:schemeClr val="bg1"/>
                </a:solidFill>
              </a:rPr>
              <a:t>   </a:t>
            </a:r>
            <a:endParaRPr lang="sv-SE" sz="3000" dirty="0">
              <a:solidFill>
                <a:schemeClr val="bg1"/>
              </a:solidFill>
            </a:endParaRPr>
          </a:p>
        </p:txBody>
      </p:sp>
      <p:sp>
        <p:nvSpPr>
          <p:cNvPr id="3076" name="Platshållare för sidfot 7"/>
          <p:cNvSpPr txBox="1">
            <a:spLocks noGrp="1"/>
          </p:cNvSpPr>
          <p:nvPr/>
        </p:nvSpPr>
        <p:spPr bwMode="auto">
          <a:xfrm>
            <a:off x="3132138" y="63087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v-SE" sz="1200">
              <a:solidFill>
                <a:schemeClr val="tx2"/>
              </a:solidFill>
            </a:endParaRPr>
          </a:p>
        </p:txBody>
      </p:sp>
      <p:sp>
        <p:nvSpPr>
          <p:cNvPr id="3077" name="Platshållare för bildnummer 8"/>
          <p:cNvSpPr txBox="1">
            <a:spLocks noGrp="1"/>
          </p:cNvSpPr>
          <p:nvPr/>
        </p:nvSpPr>
        <p:spPr bwMode="auto">
          <a:xfrm>
            <a:off x="6516688" y="6308725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v-SE" sz="1000" dirty="0">
              <a:solidFill>
                <a:srgbClr val="969696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56165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1547664" y="1196752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Andra frågor och synpunkter?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988840"/>
            <a:ext cx="3810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617" y="1988840"/>
            <a:ext cx="3814763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532015"/>
            <a:ext cx="4498479" cy="177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9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rbottens läns landsting">
  <a:themeElements>
    <a:clrScheme name="Norrbottens läns landsting 8">
      <a:dk1>
        <a:srgbClr val="003399"/>
      </a:dk1>
      <a:lt1>
        <a:srgbClr val="FFFFFF"/>
      </a:lt1>
      <a:dk2>
        <a:srgbClr val="000000"/>
      </a:dk2>
      <a:lt2>
        <a:srgbClr val="969696"/>
      </a:lt2>
      <a:accent1>
        <a:srgbClr val="969696"/>
      </a:accent1>
      <a:accent2>
        <a:srgbClr val="FFFF99"/>
      </a:accent2>
      <a:accent3>
        <a:srgbClr val="FFFFFF"/>
      </a:accent3>
      <a:accent4>
        <a:srgbClr val="002A82"/>
      </a:accent4>
      <a:accent5>
        <a:srgbClr val="C9C9C9"/>
      </a:accent5>
      <a:accent6>
        <a:srgbClr val="E7E78A"/>
      </a:accent6>
      <a:hlink>
        <a:srgbClr val="0D68B0"/>
      </a:hlink>
      <a:folHlink>
        <a:srgbClr val="C73238"/>
      </a:folHlink>
    </a:clrScheme>
    <a:fontScheme name="vit med jpglogga 180_n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rbottens läns landstin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rbottens läns landsting 8">
        <a:dk1>
          <a:srgbClr val="003399"/>
        </a:dk1>
        <a:lt1>
          <a:srgbClr val="FFFFFF"/>
        </a:lt1>
        <a:dk2>
          <a:srgbClr val="000000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0D68B0"/>
        </a:hlink>
        <a:folHlink>
          <a:srgbClr val="C732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ModifiedBy xmlns="http://schemas.microsoft.com/sharepoint/v3">Anne Lindahl</NLLModifiedBy>
    <NLLDocumentIDValue xmlns="http://schemas.microsoft.com/sharepoint/v3">PService34-6-59</NLLDocumentIDValue>
    <NLLInformationclass xmlns="http://schemas.microsoft.com/sharepoint/v3">Publik</NLLInformationclass>
    <NLLMeetingTypeTaxHTField0 xmlns="http://schemas.microsoft.com/sharepoint/v3">
      <Terms xmlns="http://schemas.microsoft.com/office/infopath/2007/PartnerControls"/>
    </NLLMeetingTypeTaxHTField0>
    <AnsvarigQuickpart xmlns="http://schemas.microsoft.com/sharepoint/v3">Karin Lindmark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Facklig verksamhet</TermName>
          <TermId xmlns="http://schemas.microsoft.com/office/infopath/2007/PartnerControls">e86f0f87-8e45-452d-8fb9-9b71efaf03e8</TermId>
        </TermInfo>
      </Terms>
    </NLLStakeholderTaxHTField0>
    <NLLMeetingDate xmlns="http://schemas.microsoft.com/sharepoint/v3">2015-03-18T22:00:00+00:00</NLLMeetingDate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 xsi:nil="true"/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Om- och tillbyggnadsprojektet Sunderby sjukhus</TermName>
          <TermId xmlns="http://schemas.microsoft.com/office/infopath/2007/PartnerControls">ef4a2c15-56b9-49f5-a924-cebe811d0e72</TermId>
        </TermInfo>
      </Terms>
    </NLLProducerPlaceTaxHTField0>
    <NLLPublishDate xmlns="http://schemas.microsoft.com/sharepoint/v3">2015-11-03T13:06:04+00:00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  <TermInfo xmlns="http://schemas.microsoft.com/office/infopath/2007/PartnerControls">
          <TermName xmlns="http://schemas.microsoft.com/office/infopath/2007/PartnerControls">Tillhandahålla och värdesäkra lokaler</TermName>
          <TermId xmlns="http://schemas.microsoft.com/office/infopath/2007/PartnerControls">3c67066d-b315-4637-8e6d-bacbb4bc21d4</TermId>
        </TermInfo>
      </Terms>
    </prdProcessTaxHTField0>
    <NLLVersion xmlns="http://schemas.microsoft.com/sharepoint/v3">1.0</NLLVersion>
    <NLLEstablishedByQuickpart xmlns="http://schemas.microsoft.com/sharepoint/v3">Anne Lindahl</NLLEstablishedByQuickpart>
    <NLLEstablishedBy xmlns="http://schemas.microsoft.com/sharepoint/v3">
      <UserInfo>
        <DisplayName>Anne Posti</DisplayName>
        <AccountId>28</AccountId>
        <AccountType/>
      </UserInfo>
    </NLLEstablishedBy>
    <VersionComment xmlns="http://schemas.microsoft.com/sharepoint/v3" xsi:nil="true"/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Om- och tillbyggnad Sunderby sjukhus</TermName>
          <TermId xmlns="http://schemas.microsoft.com/office/infopath/2007/PartnerControls">c156546e-f58b-4340-a487-99394ca95bf3</TermId>
        </TermInfo>
      </Terms>
    </TaxKeywordTaxHTField>
    <_dlc_DocId xmlns="bfe5ee2f-6261-4ef7-9094-605fbf1c60c0">PService34-6-59</_dlc_DocId>
    <_dlc_DocIdUrl xmlns="bfe5ee2f-6261-4ef7-9094-605fbf1c60c0">
      <Url>http://spportal.extvis.local/process/projekt/_layouts/15/DocIdRedir.aspx?ID=PService34-6-59</Url>
      <Description>PService34-6-59</Description>
    </_dlc_DocIdUrl>
    <_dlc_DocIdPersistId xmlns="bfe5ee2f-6261-4ef7-9094-605fbf1c60c0">true</_dlc_DocIdPersistId>
    <VISResponsible xmlns="af834ee9-b00b-4978-96cf-ee7e39717281">
      <UserInfo>
        <DisplayName>Karin Lindmark</DisplayName>
        <AccountId>10</AccountId>
        <AccountType/>
      </UserInfo>
    </VISResponsible>
    <VIS_DocumentId xmlns="af834ee9-b00b-4978-96cf-ee7e39717281">
      <Url>https://samarbeta.nll.se/projekt/omochtillbyggnadsprojektetsunderbysjukhus/_layouts/15/DocIdRedir.aspx?ID=PService34-6-59</Url>
      <Description>PService34-6-59</Description>
    </VIS_DocumentId>
    <DocumentStatus xmlns="af834ee9-b00b-4978-96cf-ee7e39717281">
      <Url>https://samarbeta.nll.se/projekt/omochtillbyggnadsprojektetsunderbysjukhus/_layouts/15/WrkStat.aspx?List=94b97808%2D631f%2D4547%2Da7bc%2D895eac40fafc&amp;WorkflowInstanceID=f905687e%2Dc891%2D4695%2D88a5%2D4d94c519dcb4</Url>
      <Description>Publicerad</Description>
    </DocumentStatus>
    <NLLPublishDateQuickpart xmlns="http://schemas.microsoft.com/sharepoint/v3" xsi:nil="true"/>
    <NLLPublished xmlns="http://schemas.microsoft.com/sharepoint/v3" xsi:nil="true"/>
    <NLLLockWorkflows xmlns="http://schemas.microsoft.com/sharepoint/v3">false</NLLLockWorkflows>
    <_dlc_Exempt xmlns="http://schemas.microsoft.com/sharepoint/v3">false</_dlc_Exempt>
    <_dlc_ExpireDateSaved xmlns="http://schemas.microsoft.com/sharepoint/v3" xsi:nil="true"/>
    <_dlc_ExpireDate xmlns="http://schemas.microsoft.com/sharepoint/v3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4BC51C-58A9-4A89-958F-C72CE1AC3BE0}"/>
</file>

<file path=customXml/itemProps2.xml><?xml version="1.0" encoding="utf-8"?>
<ds:datastoreItem xmlns:ds="http://schemas.openxmlformats.org/officeDocument/2006/customXml" ds:itemID="{4D0055E6-66B9-408E-8A61-17AAF24FC6A4}"/>
</file>

<file path=customXml/itemProps3.xml><?xml version="1.0" encoding="utf-8"?>
<ds:datastoreItem xmlns:ds="http://schemas.openxmlformats.org/officeDocument/2006/customXml" ds:itemID="{1B33CC49-E4A6-4C8B-84C4-A299893892DC}"/>
</file>

<file path=customXml/itemProps4.xml><?xml version="1.0" encoding="utf-8"?>
<ds:datastoreItem xmlns:ds="http://schemas.openxmlformats.org/officeDocument/2006/customXml" ds:itemID="{0A03BFDA-AE72-458A-A7FC-24B9FDF181CF}"/>
</file>

<file path=customXml/itemProps5.xml><?xml version="1.0" encoding="utf-8"?>
<ds:datastoreItem xmlns:ds="http://schemas.openxmlformats.org/officeDocument/2006/customXml" ds:itemID="{4A68D724-E3A8-4A4F-991E-31C7148ADCAF}"/>
</file>

<file path=docProps/app.xml><?xml version="1.0" encoding="utf-8"?>
<Properties xmlns="http://schemas.openxmlformats.org/officeDocument/2006/extended-properties" xmlns:vt="http://schemas.openxmlformats.org/officeDocument/2006/docPropsVTypes">
  <Template>Norrbottens läns landsting</Template>
  <TotalTime>813</TotalTime>
  <Words>335</Words>
  <Application>Microsoft Office PowerPoint</Application>
  <PresentationFormat>Bildspel på skärmen (4:3)</PresentationFormat>
  <Paragraphs>56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Norrbottens läns landsting</vt:lpstr>
      <vt:lpstr> Om- och tillbyggnad  Sunderby sjukhus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Nll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Om- och tillbyggnad  Sunderby sjukhus</dc:title>
  <dc:creator>mmagnspa</dc:creator>
  <cp:keywords>Om- och tillbyggnad Sunderby sjukhus</cp:keywords>
  <cp:lastModifiedBy>Anne Lindahl</cp:lastModifiedBy>
  <cp:revision>49</cp:revision>
  <cp:lastPrinted>1999-02-05T08:00:34Z</cp:lastPrinted>
  <dcterms:created xsi:type="dcterms:W3CDTF">2013-01-14T09:58:56Z</dcterms:created>
  <dcterms:modified xsi:type="dcterms:W3CDTF">2015-03-18T12:35:45Z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0x010100D7963E0E5B7A40E5AEA07389401D709F0045878216D3F54EE2826859E7F8F5B4BC02020061EA676889B57C4FA57581F5FFCF0AFB</vt:lpwstr>
  </property>
  <property fmtid="{D5CDD505-2E9C-101B-9397-08002B2CF9AE}" pid="3" name="TaxKeyword">
    <vt:lpwstr>73;#Om- och tillbyggnad Sunderby sjukhus|c156546e-f58b-4340-a487-99394ca95bf3</vt:lpwstr>
  </property>
  <property fmtid="{D5CDD505-2E9C-101B-9397-08002B2CF9AE}" pid="4" name="CareActionCodeSurgical">
    <vt:lpwstr/>
  </property>
  <property fmtid="{D5CDD505-2E9C-101B-9397-08002B2CF9AE}" pid="5" name="NLLProducerPlace">
    <vt:lpwstr>44;#Om- och tillbyggnadsprojektet Sunderby sjukhus|ef4a2c15-56b9-49f5-a924-cebe811d0e72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91;#Facklig verksamhet|e86f0f87-8e45-452d-8fb9-9b71efaf03e8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VersionComment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20" name="CareActionCodeNonSurgical">
    <vt:lpwstr/>
  </property>
  <property fmtid="{D5CDD505-2E9C-101B-9397-08002B2CF9AE}" pid="21" name="CompulsoryActionTaxHTField0">
    <vt:lpwstr/>
  </property>
  <property fmtid="{D5CDD505-2E9C-101B-9397-08002B2CF9AE}" pid="22" name="NLLProjectName">
    <vt:lpwstr/>
  </property>
  <property fmtid="{D5CDD505-2E9C-101B-9397-08002B2CF9AE}" pid="23" name="AnalysisNameTaxHTField0">
    <vt:lpwstr/>
  </property>
  <property fmtid="{D5CDD505-2E9C-101B-9397-08002B2CF9AE}" pid="24" name="Specialty">
    <vt:lpwstr/>
  </property>
  <property fmtid="{D5CDD505-2E9C-101B-9397-08002B2CF9AE}" pid="25" name="NLLMtptCode">
    <vt:lpwstr/>
  </property>
  <property fmtid="{D5CDD505-2E9C-101B-9397-08002B2CF9AE}" pid="26" name="NLLProjectUrl">
    <vt:lpwstr/>
  </property>
  <property fmtid="{D5CDD505-2E9C-101B-9397-08002B2CF9AE}" pid="27" name="ICD10Code">
    <vt:lpwstr/>
  </property>
  <property fmtid="{D5CDD505-2E9C-101B-9397-08002B2CF9AE}" pid="28" name="NLLProjectStatus">
    <vt:lpwstr/>
  </property>
  <property fmtid="{D5CDD505-2E9C-101B-9397-08002B2CF9AE}" pid="29" name="NLLSteeringGroup">
    <vt:lpwstr/>
  </property>
  <property fmtid="{D5CDD505-2E9C-101B-9397-08002B2CF9AE}" pid="30" name="Function">
    <vt:lpwstr/>
  </property>
  <property fmtid="{D5CDD505-2E9C-101B-9397-08002B2CF9AE}" pid="31" name="NLLTemplateStatus">
    <vt:lpwstr/>
  </property>
  <property fmtid="{D5CDD505-2E9C-101B-9397-08002B2CF9AE}" pid="32" name="CareActionCodeSurgicalTaxHTField0">
    <vt:lpwstr/>
  </property>
  <property fmtid="{D5CDD505-2E9C-101B-9397-08002B2CF9AE}" pid="33" name="PharmaceuticalCodeTaxHTField0">
    <vt:lpwstr/>
  </property>
  <property fmtid="{D5CDD505-2E9C-101B-9397-08002B2CF9AE}" pid="34" name="NLLProjectLeader">
    <vt:lpwstr/>
  </property>
  <property fmtid="{D5CDD505-2E9C-101B-9397-08002B2CF9AE}" pid="36" name="NLLTargetGroup">
    <vt:lpwstr/>
  </property>
  <property fmtid="{D5CDD505-2E9C-101B-9397-08002B2CF9AE}" pid="37" name="NLLDefaultTemplate">
    <vt:lpwstr/>
  </property>
  <property fmtid="{D5CDD505-2E9C-101B-9397-08002B2CF9AE}" pid="38" name="NLLProjectVisitor">
    <vt:lpwstr/>
  </property>
  <property fmtid="{D5CDD505-2E9C-101B-9397-08002B2CF9AE}" pid="39" name="NLLApprovedBy">
    <vt:lpwstr/>
  </property>
  <property fmtid="{D5CDD505-2E9C-101B-9397-08002B2CF9AE}" pid="40" name="ICD10CodeTaxHTField0">
    <vt:lpwstr/>
  </property>
  <property fmtid="{D5CDD505-2E9C-101B-9397-08002B2CF9AE}" pid="41" name="NLLDecisionLevelGoverning">
    <vt:lpwstr/>
  </property>
  <property fmtid="{D5CDD505-2E9C-101B-9397-08002B2CF9AE}" pid="42" name="CompulsoryAction">
    <vt:lpwstr/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prdProcess">
    <vt:lpwstr>66;#Planering och uppföljning|2568d59b-27ad-4620-98c9-731ba25f93d4;#67;#Tillhandahålla och värdesäkra lokaler|3c67066d-b315-4637-8e6d-bacbb4bc21d4</vt:lpwstr>
  </property>
  <property fmtid="{D5CDD505-2E9C-101B-9397-08002B2CF9AE}" pid="49" name="NLLProjectOrderStatus">
    <vt:lpwstr/>
  </property>
  <property fmtid="{D5CDD505-2E9C-101B-9397-08002B2CF9AE}" pid="51" name="References">
    <vt:lpwstr/>
  </property>
  <property fmtid="{D5CDD505-2E9C-101B-9397-08002B2CF9AE}" pid="52" name="NLLReferenceGroup">
    <vt:lpwstr/>
  </property>
  <property fmtid="{D5CDD505-2E9C-101B-9397-08002B2CF9AE}" pid="53" name="TLVCodeDiagnosis">
    <vt:lpwstr/>
  </property>
  <property fmtid="{D5CDD505-2E9C-101B-9397-08002B2CF9AE}" pid="54" name="PharmaceuticalCode">
    <vt:lpwstr/>
  </property>
  <property fmtid="{D5CDD505-2E9C-101B-9397-08002B2CF9AE}" pid="55" name="NLLInitiationDate">
    <vt:lpwstr/>
  </property>
  <property fmtid="{D5CDD505-2E9C-101B-9397-08002B2CF9AE}" pid="57" name="ReferencesTaxHTField0">
    <vt:lpwstr/>
  </property>
  <property fmtid="{D5CDD505-2E9C-101B-9397-08002B2CF9AE}" pid="58" name="NLLWindingUpDate">
    <vt:lpwstr/>
  </property>
  <property fmtid="{D5CDD505-2E9C-101B-9397-08002B2CF9AE}" pid="59" name="TLVCodeAction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PsychiatricCode">
    <vt:lpwstr/>
  </property>
  <property fmtid="{D5CDD505-2E9C-101B-9397-08002B2CF9AE}" pid="64" name="NLLProjectType">
    <vt:lpwstr>37;#Service|338ff947-f7ff-4649-9c2f-54af75de6f89</vt:lpwstr>
  </property>
  <property fmtid="{D5CDD505-2E9C-101B-9397-08002B2CF9AE}" pid="65" name="AnalysisName">
    <vt:lpwstr/>
  </property>
  <property fmtid="{D5CDD505-2E9C-101B-9397-08002B2CF9AE}" pid="66" name="FunctionTaxHTField0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32;#Presentation|981e6eac-a633-4de2-91a2-d5e48e1c0d00</vt:lpwstr>
  </property>
  <property fmtid="{D5CDD505-2E9C-101B-9397-08002B2CF9AE}" pid="70" name="NLLEstablishingDate">
    <vt:lpwstr/>
  </property>
  <property fmtid="{D5CDD505-2E9C-101B-9397-08002B2CF9AE}" pid="71" name="NLLProjectMember">
    <vt:lpwstr/>
  </property>
  <property fmtid="{D5CDD505-2E9C-101B-9397-08002B2CF9AE}" pid="72" name="NLLProcessTeamLookup">
    <vt:lpwstr/>
  </property>
  <property fmtid="{D5CDD505-2E9C-101B-9397-08002B2CF9AE}" pid="73" name="CareActionCodeNonSurgicalTaxHTField0">
    <vt:lpwstr/>
  </property>
  <property fmtid="{D5CDD505-2E9C-101B-9397-08002B2CF9AE}" pid="74" name="NLLDecisionLevel">
    <vt:lpwstr/>
  </property>
  <property fmtid="{D5CDD505-2E9C-101B-9397-08002B2CF9AE}" pid="75" name="_dlc_DocIdItemGuid">
    <vt:lpwstr>93d4aa24-d396-4fcc-a9f3-840a555a9eb6</vt:lpwstr>
  </property>
  <property fmtid="{D5CDD505-2E9C-101B-9397-08002B2CF9AE}" pid="77" name="NLLProjectNr">
    <vt:lpwstr>P_Service_34</vt:lpwstr>
  </property>
  <property fmtid="{D5CDD505-2E9C-101B-9397-08002B2CF9AE}" pid="78" name="NLLProjectTypeTaxHTField0">
    <vt:lpwstr>Service|338ff947-f7ff-4649-9c2f-54af75de6f89</vt:lpwstr>
  </property>
  <property fmtid="{D5CDD505-2E9C-101B-9397-08002B2CF9AE}" pid="79" name="NLLProjectTypeText">
    <vt:lpwstr>Service</vt:lpwstr>
  </property>
  <property fmtid="{D5CDD505-2E9C-101B-9397-08002B2CF9AE}" pid="80" name="NLLDecisionLevelManagedTaxHTField0">
    <vt:lpwstr/>
  </property>
  <property fmtid="{D5CDD505-2E9C-101B-9397-08002B2CF9AE}" pid="82" name="NLLDecisionLevelManaged">
    <vt:lpwstr/>
  </property>
  <property fmtid="{D5CDD505-2E9C-101B-9397-08002B2CF9AE}" pid="83" name="NLLMeetingType">
    <vt:lpwstr/>
  </property>
  <property fmtid="{D5CDD505-2E9C-101B-9397-08002B2CF9AE}" pid="84" name="TaxCatchAll">
    <vt:lpwstr>67;#Tillhandahålla och värdesäkra lokaler|3c67066d-b315-4637-8e6d-bacbb4bc21d4;#66;#Planering och uppföljning|2568d59b-27ad-4620-98c9-731ba25f93d4;#44;#Om- och tillbyggnadsprojektet Sunderby sjukhus|ef4a2c15-56b9-49f5-a924-cebe811d0e72;#91;#Facklig verksamhet|e86f0f87-8e45-452d-8fb9-9b71efaf03e8;#73;#Om- och tillbyggnad Sunderby sjukhus;#37;#Service|338ff947-f7ff-4649-9c2f-54af75de6f89;#32;#Presentation|981e6eac-a633-4de2-91a2-d5e48e1c0d00</vt:lpwstr>
  </property>
  <property fmtid="{D5CDD505-2E9C-101B-9397-08002B2CF9AE}" pid="85" name="Order">
    <vt:r8>5900</vt:r8>
  </property>
  <property fmtid="{D5CDD505-2E9C-101B-9397-08002B2CF9AE}" pid="87" name="_dlc_policyId">
    <vt:lpwstr>0x010100D7963E0E5B7A40E5AEA07389401D709F0045878216D3F54EE2826859E7F8F5B4BC|-297041635</vt:lpwstr>
  </property>
  <property fmtid="{D5CDD505-2E9C-101B-9397-08002B2CF9AE}" pid="88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